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9" r:id="rId6"/>
    <p:sldId id="28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1" r:id="rId18"/>
    <p:sldId id="282" r:id="rId19"/>
    <p:sldId id="283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AD2"/>
    <a:srgbClr val="F2F4F5"/>
    <a:srgbClr val="FFFFFF"/>
    <a:srgbClr val="F1F1F1"/>
    <a:srgbClr val="EFEFEF"/>
    <a:srgbClr val="F5C300"/>
    <a:srgbClr val="2A4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2C6503-932B-49FA-86E8-D010A53F77D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07736FC9-65B8-4CD2-93F7-078ACF873706}" type="pres">
      <dgm:prSet presAssocID="{042C6503-932B-49FA-86E8-D010A53F77D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545BCE73-2A6D-41F8-ADD4-C7F1209139B7}" type="presOf" srcId="{042C6503-932B-49FA-86E8-D010A53F77D7}" destId="{07736FC9-65B8-4CD2-93F7-078ACF873706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B6ECD-7928-4154-B93D-97365FC8F3E6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DBBE5-FAB1-409E-AF98-78B98A102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6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DBBE5-FAB1-409E-AF98-78B98A102F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4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9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96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1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27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5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B7D3B-263A-4437-906B-501BF3E244D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4F0EE-EBBB-46BB-80AE-7A9CAAF5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7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3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873" y="0"/>
            <a:ext cx="9138127" cy="6857999"/>
          </a:xfrm>
          <a:prstGeom prst="rect">
            <a:avLst/>
          </a:prstGeom>
          <a:blipFill dpi="0" rotWithShape="1">
            <a:blip r:embed="rId3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6000" contrast="32000"/>
                    </a14:imgEffect>
                  </a14:imgLayer>
                </a14:imgProps>
              </a:ext>
            </a:extLst>
          </a:blip>
          <a:srcRect l="7941"/>
          <a:stretch/>
        </p:blipFill>
        <p:spPr>
          <a:xfrm>
            <a:off x="1" y="1822691"/>
            <a:ext cx="9138128" cy="1660212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966491"/>
            <a:ext cx="1857375" cy="1348061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50" y="1844662"/>
            <a:ext cx="3937206" cy="1469890"/>
          </a:xfrm>
          <a:prstGeom prst="rect">
            <a:avLst/>
          </a:prstGeom>
        </p:spPr>
      </p:pic>
      <p:sp>
        <p:nvSpPr>
          <p:cNvPr id="33" name="Subtitle 12">
            <a:extLst>
              <a:ext uri="{FF2B5EF4-FFF2-40B4-BE49-F238E27FC236}">
                <a16:creationId xmlns:a16="http://schemas.microsoft.com/office/drawing/2014/main" xmlns="" id="{219ACB97-DAC6-4869-9E71-9761AAD45225}"/>
              </a:ext>
            </a:extLst>
          </p:cNvPr>
          <p:cNvSpPr txBox="1">
            <a:spLocks/>
          </p:cNvSpPr>
          <p:nvPr/>
        </p:nvSpPr>
        <p:spPr>
          <a:xfrm>
            <a:off x="0" y="4562792"/>
            <a:ext cx="9138129" cy="1139395"/>
          </a:xfrm>
          <a:prstGeom prst="rect">
            <a:avLst/>
          </a:prstGeom>
          <a:solidFill>
            <a:schemeClr val="tx2">
              <a:alpha val="26000"/>
            </a:schemeClr>
          </a:solidFill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FFC000"/>
                </a:solidFill>
              </a:rPr>
              <a:t>Custom Pega Training for Ministry of Justice</a:t>
            </a:r>
          </a:p>
          <a:p>
            <a:r>
              <a:rPr lang="en-US" sz="4000" b="1" dirty="0">
                <a:solidFill>
                  <a:srgbClr val="FFC000"/>
                </a:solidFill>
              </a:rPr>
              <a:t>Entry Level – 3 Day App Build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75070"/>
            <a:ext cx="6521824" cy="501205"/>
          </a:xfrm>
        </p:spPr>
        <p:txBody>
          <a:bodyPr>
            <a:noAutofit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Filter Condition in Reports</a:t>
            </a:r>
            <a:endParaRPr lang="en-US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873695"/>
            <a:ext cx="9144000" cy="2190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70" y="1078271"/>
            <a:ext cx="7140387" cy="1562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1930" y="3179232"/>
            <a:ext cx="9144000" cy="23166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70" y="3171794"/>
            <a:ext cx="7225851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28000">
              <a:srgbClr val="837F15"/>
            </a:gs>
            <a:gs pos="8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52131" y="-134470"/>
            <a:ext cx="6591869" cy="6660106"/>
          </a:xfrm>
          <a:prstGeom prst="rect">
            <a:avLst/>
          </a:prstGeom>
          <a:blipFill dpi="0"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955834"/>
            <a:ext cx="970354" cy="704272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6030852"/>
            <a:ext cx="1685498" cy="6292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734235"/>
            <a:ext cx="5362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CORRESPONDENCE </a:t>
            </a:r>
            <a:r>
              <a:rPr lang="en-GB" sz="60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PEGA</a:t>
            </a:r>
            <a:endParaRPr lang="en-US" sz="60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11:30AM – 12:30PM </a:t>
            </a:r>
            <a:endParaRPr lang="en-US" sz="32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70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955834"/>
            <a:ext cx="970354" cy="704272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92" y="5844878"/>
            <a:ext cx="2229939" cy="83251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1069" y="116269"/>
            <a:ext cx="3318632" cy="6258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</a:t>
            </a: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orrespondence</a:t>
            </a:r>
            <a:r>
              <a:rPr lang="en-US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 </a:t>
            </a: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endParaRPr lang="en-US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5"/>
          <a:stretch/>
        </p:blipFill>
        <p:spPr>
          <a:xfrm>
            <a:off x="4956585" y="1383591"/>
            <a:ext cx="856904" cy="11995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5" t="-2877" b="-1"/>
          <a:stretch/>
        </p:blipFill>
        <p:spPr>
          <a:xfrm>
            <a:off x="258608" y="1391851"/>
            <a:ext cx="795277" cy="119958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3113" r="8083" b="23318"/>
          <a:stretch/>
        </p:blipFill>
        <p:spPr>
          <a:xfrm>
            <a:off x="1118838" y="1846093"/>
            <a:ext cx="707499" cy="4480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1069" y="2684936"/>
            <a:ext cx="179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Abbas@outlook.com</a:t>
            </a:r>
            <a:endParaRPr lang="en-US" sz="1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3113" r="8083" b="23318"/>
          <a:stretch/>
        </p:blipFill>
        <p:spPr>
          <a:xfrm>
            <a:off x="4176860" y="1862311"/>
            <a:ext cx="707499" cy="4480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228066" y="2544835"/>
            <a:ext cx="179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Aisha@outlook.com</a:t>
            </a:r>
            <a:endParaRPr lang="en-US" sz="1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" y="4764093"/>
            <a:ext cx="1418102" cy="12034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593" y="4668045"/>
            <a:ext cx="1418102" cy="1203409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1998607" y="1818363"/>
            <a:ext cx="2021556" cy="4879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>
            <a:off x="368524" y="4150853"/>
            <a:ext cx="874301" cy="46508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>
            <a:off x="4706437" y="4045276"/>
            <a:ext cx="843787" cy="4879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3113" r="8083" b="23318"/>
          <a:stretch/>
        </p:blipFill>
        <p:spPr>
          <a:xfrm>
            <a:off x="4833235" y="3146640"/>
            <a:ext cx="707499" cy="4480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23113" r="8083" b="23318"/>
          <a:stretch/>
        </p:blipFill>
        <p:spPr>
          <a:xfrm>
            <a:off x="382148" y="3121169"/>
            <a:ext cx="707499" cy="44802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366943" y="3528602"/>
            <a:ext cx="179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Receiver Mail Client</a:t>
            </a:r>
            <a:endParaRPr lang="en-US" sz="1400" b="1" dirty="0"/>
          </a:p>
        </p:txBody>
      </p:sp>
      <p:sp>
        <p:nvSpPr>
          <p:cNvPr id="46" name="Right Arrow 45"/>
          <p:cNvSpPr/>
          <p:nvPr/>
        </p:nvSpPr>
        <p:spPr>
          <a:xfrm>
            <a:off x="1506083" y="5097705"/>
            <a:ext cx="2911510" cy="4879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-Down Arrow 46"/>
          <p:cNvSpPr/>
          <p:nvPr/>
        </p:nvSpPr>
        <p:spPr>
          <a:xfrm rot="3324605">
            <a:off x="1714249" y="3517834"/>
            <a:ext cx="547952" cy="1818199"/>
          </a:xfrm>
          <a:prstGeom prst="upDownArrow">
            <a:avLst/>
          </a:prstGeom>
          <a:solidFill>
            <a:schemeClr val="bg1"/>
          </a:solidFill>
          <a:ln w="76200">
            <a:solidFill>
              <a:srgbClr val="02B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8" name="Picture 2" descr="Image result for dns con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28" y="2859726"/>
            <a:ext cx="968929" cy="96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39641" y="3558676"/>
            <a:ext cx="1797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Sender Mail Client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703527" y="315151"/>
            <a:ext cx="34404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Scenario: </a:t>
            </a:r>
            <a:r>
              <a:rPr lang="en-US" sz="2400" b="1" dirty="0" smtClean="0">
                <a:solidFill>
                  <a:schemeClr val="bg1"/>
                </a:solidFill>
              </a:rPr>
              <a:t>You need to send am email from your personal </a:t>
            </a:r>
            <a:r>
              <a:rPr lang="en-US" sz="2400" b="1" dirty="0">
                <a:solidFill>
                  <a:schemeClr val="bg1"/>
                </a:solidFill>
              </a:rPr>
              <a:t>G</a:t>
            </a:r>
            <a:r>
              <a:rPr lang="en-US" sz="2400" b="1" dirty="0" smtClean="0">
                <a:solidFill>
                  <a:schemeClr val="bg1"/>
                </a:solidFill>
              </a:rPr>
              <a:t>mail ID to your friend who use a yahoo ID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955834"/>
            <a:ext cx="970354" cy="704272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92" y="5844878"/>
            <a:ext cx="2229939" cy="8325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14596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What is an Email Account?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Email </a:t>
            </a: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Account is an data 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instance.</a:t>
            </a:r>
            <a:endParaRPr lang="en-US" sz="2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It belongs to integrator resource 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category.</a:t>
            </a:r>
            <a:endParaRPr lang="en-US" sz="2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Email account instance holds the account details both for outbound (outgoing and inbound (incoming) 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email.</a:t>
            </a:r>
            <a:endParaRPr lang="en-US" sz="2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0" y="4614223"/>
            <a:ext cx="9144000" cy="1163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300" b="1" dirty="0" smtClean="0">
                <a:solidFill>
                  <a:schemeClr val="bg1"/>
                </a:solidFill>
              </a:rPr>
              <a:t>Configuring an Email Account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Pega provides a simple wizard to configure an Email account.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Designer Studio </a:t>
            </a:r>
            <a:r>
              <a:rPr lang="en-US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Integration  Email  Email Wizard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137" y="2060447"/>
            <a:ext cx="6219863" cy="25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0" name="Google Shape;111;p15"/>
          <p:cNvSpPr txBox="1">
            <a:spLocks/>
          </p:cNvSpPr>
          <p:nvPr/>
        </p:nvSpPr>
        <p:spPr>
          <a:xfrm>
            <a:off x="682865" y="1196788"/>
            <a:ext cx="7772400" cy="12217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13800" b="1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/>
            </a:r>
            <a:br>
              <a:rPr lang="en-US" sz="72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12:30AM – 1:30PM</a:t>
            </a:r>
            <a:b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LUNCH BREAK</a:t>
            </a:r>
            <a:endParaRPr lang="en-US" sz="5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498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101197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1:30AM – 3:00PM     </a:t>
            </a:r>
            <a:r>
              <a:rPr lang="en-GB" sz="4400" b="1" dirty="0">
                <a:solidFill>
                  <a:schemeClr val="bg1"/>
                </a:solidFill>
              </a:rPr>
              <a:t/>
            </a:r>
            <a:br>
              <a:rPr lang="en-GB" sz="4400" b="1" dirty="0">
                <a:solidFill>
                  <a:schemeClr val="bg1"/>
                </a:solidFill>
              </a:rPr>
            </a:br>
            <a:r>
              <a:rPr lang="en-US" sz="4400" b="1" dirty="0" smtClean="0">
                <a:solidFill>
                  <a:schemeClr val="bg1"/>
                </a:solidFill>
              </a:rPr>
              <a:t>Introduction to Integration in Pega  </a:t>
            </a:r>
            <a:r>
              <a:rPr lang="en-US" sz="4400" b="1" dirty="0">
                <a:solidFill>
                  <a:schemeClr val="bg1"/>
                </a:solidFill>
              </a:rPr>
              <a:t>A</a:t>
            </a:r>
            <a:r>
              <a:rPr lang="en-US" sz="4400" b="1" dirty="0" smtClean="0">
                <a:solidFill>
                  <a:schemeClr val="bg1"/>
                </a:solidFill>
              </a:rPr>
              <a:t>pplications</a:t>
            </a:r>
            <a:endParaRPr lang="en-US" sz="4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18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t="2097" r="8940" b="6036"/>
          <a:stretch/>
        </p:blipFill>
        <p:spPr>
          <a:xfrm>
            <a:off x="4787153" y="702772"/>
            <a:ext cx="4356847" cy="4410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93700" y="274650"/>
            <a:ext cx="6462600" cy="459641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Introduction to Integration </a:t>
            </a:r>
            <a:endParaRPr lang="en-US" sz="40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33563" y="963563"/>
            <a:ext cx="6011743" cy="3783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Most businesses have applications that handle a wide variety of business needs. Many of these applications need to exchange data with each other as well as with external systems. 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Integration enables your application to exchange data with other systems.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For example, your application might need to access data or computations provided by an external system or respond to requests from external systems.</a:t>
            </a:r>
            <a:endParaRPr lang="en-US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53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09846" y="225546"/>
            <a:ext cx="3051709" cy="5187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CONNECTORS</a:t>
            </a:r>
            <a:endParaRPr lang="en-US" sz="4000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09846" y="824221"/>
            <a:ext cx="8918438" cy="475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Imagine the process of applying for a loan. First, a customer completes a loan application and submits the application to the bank.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bank enters the customer’s information into the application system.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bank then verifies the customer's credit score with a credit agency.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bank application must integrate with the credit agency system to verify the credit score.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this example, the application requests data from another system. Pega uses Connectors to facilitate this type of integration. 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You can invoke Connectors from data pages and activities.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Supported Connectors: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Pega provides connectors for a wide range of industry-standard protocols and standards. Standard connectors include SOAP, REST, SAP, EJB, JMS, MQ, File, and CMIS.</a:t>
            </a:r>
            <a:endParaRPr lang="en-US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19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="" xmlns:a16="http://schemas.microsoft.com/office/drawing/2014/main" id="{079309A4-9EC8-4227-8664-56B7811A5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794154"/>
              </p:ext>
            </p:extLst>
          </p:nvPr>
        </p:nvGraphicFramePr>
        <p:xfrm>
          <a:off x="1280115" y="2718907"/>
          <a:ext cx="6096000" cy="1051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34041" y="422568"/>
            <a:ext cx="6462600" cy="473495"/>
          </a:xfrm>
        </p:spPr>
        <p:txBody>
          <a:bodyPr>
            <a:noAutofit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How Connectors exchange data</a:t>
            </a:r>
            <a:endParaRPr lang="en-US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23" y="1211518"/>
            <a:ext cx="8714509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2917"/>
            <a:ext cx="2757406" cy="4596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Services</a:t>
            </a:r>
            <a:endParaRPr lang="en-US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0" y="962891"/>
            <a:ext cx="9144000" cy="6047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get a 360-degree view of a customer, you must gather information for that customer from several different systems. One of those systems could be a Pega Platform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For example, if an insurance claim application is implemented on the Pega Platform, you may need to expose a service that returns the claims for a specific customer. 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 In this example, an external system requests data from your application. Pega uses services to facilitate this integration.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Services allow you to expose the data and functionality of your application to external systems.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Supported Connectors: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Pega provides services for a wide range of industry-standard protocols and standards, including SOAP, REST, EJB, JMS, MQ, and File.</a:t>
            </a:r>
          </a:p>
          <a:p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13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74710" y="0"/>
            <a:ext cx="6591869" cy="6660106"/>
          </a:xfrm>
          <a:prstGeom prst="rect">
            <a:avLst/>
          </a:prstGeom>
          <a:blipFill dpi="0"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1494" y="867839"/>
            <a:ext cx="279397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Day 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592" y="1206394"/>
            <a:ext cx="47903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Pega Inception to app build in a day </a:t>
            </a:r>
            <a:endParaRPr lang="en-GB" sz="66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67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9966" y="274650"/>
            <a:ext cx="6966334" cy="515059"/>
          </a:xfrm>
        </p:spPr>
        <p:txBody>
          <a:bodyPr>
            <a:noAutofit/>
          </a:bodyPr>
          <a:lstStyle/>
          <a:p>
            <a:r>
              <a:rPr lang="en-US" sz="4800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How Services exchange data</a:t>
            </a:r>
            <a:endParaRPr lang="en-US" sz="4800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30735"/>
            <a:ext cx="9138129" cy="4448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226" t="3579" r="2398" b="5048"/>
          <a:stretch/>
        </p:blipFill>
        <p:spPr>
          <a:xfrm>
            <a:off x="737835" y="930735"/>
            <a:ext cx="7357293" cy="44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0" y="17436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3:00 PM – 3:30 PM                 </a:t>
            </a:r>
            <a:br>
              <a:rPr lang="en-GB" sz="48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GB" sz="48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COFFEE </a:t>
            </a:r>
            <a:r>
              <a:rPr lang="en-GB" sz="48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BREAK</a:t>
            </a:r>
            <a:endParaRPr lang="en-US" sz="48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5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61352" y="2228671"/>
            <a:ext cx="6621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3:30PM – 5:30PM      </a:t>
            </a:r>
            <a:br>
              <a:rPr lang="en-GB" sz="36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GB" sz="36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EXERCISE AND PRODUCT RULE </a:t>
            </a:r>
            <a:endParaRPr lang="en-US" sz="36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632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5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5869" y="76757"/>
            <a:ext cx="4720676" cy="52891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Create a SOAP Service</a:t>
            </a:r>
            <a:endParaRPr lang="en-US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5871" y="849692"/>
            <a:ext cx="9144000" cy="5764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When you have a requirement to implement a SOAP web service to expose your application to other applications, you do this by creating a service.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SOAP web services communicate using the SOAP protocol and pass XML messages from one application to another.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Your application needs to convert that XML message to Pega objects to process them and then convert those Pega objects back to XML after the processing is complete.</a:t>
            </a:r>
          </a:p>
          <a:p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-11740" y="3318688"/>
            <a:ext cx="9149869" cy="2038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2701" t="6335" r="1502" b="7062"/>
          <a:stretch/>
        </p:blipFill>
        <p:spPr>
          <a:xfrm>
            <a:off x="1331259" y="3482788"/>
            <a:ext cx="6575612" cy="166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0" y="320369"/>
            <a:ext cx="9144000" cy="6461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 SOAP service uses a combination of rules to process a request. The rules you use are:</a:t>
            </a:r>
          </a:p>
          <a:p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20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1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These rules work together to process a request and send a response back to another application. The following diagram shows how Pega processes a service request.</a:t>
            </a:r>
          </a:p>
          <a:p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</a:p>
          <a:p>
            <a:endParaRPr lang="en-US" sz="32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79633"/>
            <a:ext cx="9144000" cy="183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18" y="779632"/>
            <a:ext cx="7490011" cy="1836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652309"/>
            <a:ext cx="9144000" cy="203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419" t="4693" r="1687" b="2838"/>
          <a:stretch/>
        </p:blipFill>
        <p:spPr>
          <a:xfrm>
            <a:off x="2743200" y="3727244"/>
            <a:ext cx="3647164" cy="18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364574"/>
            <a:ext cx="9144000" cy="88669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Creating </a:t>
            </a:r>
            <a:r>
              <a:rPr lang="en-US" b="1" u="sng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 SOAP service using the Service </a:t>
            </a:r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Wizard</a:t>
            </a:r>
            <a:endParaRPr lang="en-US" sz="2800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124035" y="1615838"/>
            <a:ext cx="9144000" cy="5570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You run the Service Wizard to create all the records needed to expose your application as a service. 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Service Wizard walks you through entering the settings required to create the service. 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The Service Wizard does not create XML mappings for inherited properties, so you must add those properties as needed.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</a:t>
            </a:r>
            <a:r>
              <a:rPr lang="en-US" dirty="0" err="1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Dev</a:t>
            </a:r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Studio, select </a:t>
            </a:r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Configure &gt; Integration &gt; Services &gt; Service Wizard to start the Service Wizard.</a:t>
            </a:r>
            <a:endParaRPr lang="en-US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3736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81033" y="0"/>
            <a:ext cx="7362967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12700">
              <a:srgbClr val="FFC000">
                <a:alpha val="25000"/>
              </a:srgbClr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u="sng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1" y="-3164"/>
            <a:ext cx="9144001" cy="828007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Introduction to Migrating an Application</a:t>
            </a:r>
            <a:endParaRPr lang="en-US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85" y="1069861"/>
            <a:ext cx="5065819" cy="4035769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0" y="828384"/>
            <a:ext cx="6145307" cy="49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Applications consist of </a:t>
            </a:r>
            <a:r>
              <a:rPr lang="en-US" sz="2400" dirty="0" err="1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rulesets</a:t>
            </a: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, application data, system data, and other objects such as database schemas. As an application moves toward production, the application and its components must migrate among Pega systems.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For example, after you have completed development, you migrate the application from the development environment to a QA environment. 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some cases, you may want to migrate only specific application components such as updated </a:t>
            </a:r>
            <a:r>
              <a:rPr lang="en-US" sz="2400" dirty="0" err="1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rulesets</a:t>
            </a: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or data objects included in a patch release.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Like the manifest described in the previous example, you create a ”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Product Rule”</a:t>
            </a: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 that identifies the application components you want to move to a destination Pega system. </a:t>
            </a:r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09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274650"/>
            <a:ext cx="91440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Introduction to Migrating an Application</a:t>
            </a:r>
            <a:endParaRPr lang="en-US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0" y="1417650"/>
            <a:ext cx="9144000" cy="515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 create an application archive file, you must first create a product rule to identify the components you want to include in the archive file. Then, you create an archive file that contains the application components.</a:t>
            </a:r>
          </a:p>
          <a:p>
            <a:pPr marL="3810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788" t="2925" r="2189" b="4542"/>
          <a:stretch/>
        </p:blipFill>
        <p:spPr>
          <a:xfrm>
            <a:off x="1680464" y="2527850"/>
            <a:ext cx="5783072" cy="29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7967" y="2009970"/>
            <a:ext cx="58480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5:30PM – 6:00PM                   </a:t>
            </a:r>
            <a:br>
              <a:rPr lang="en-GB" sz="5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</a:br>
            <a:r>
              <a:rPr lang="en-GB" sz="5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Q&amp;A</a:t>
            </a:r>
            <a:endParaRPr lang="en-US" sz="54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51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48000">
              <a:srgbClr val="837F15">
                <a:alpha val="72000"/>
              </a:srgbClr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5781559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38127" cy="6857999"/>
          </a:xfrm>
          <a:prstGeom prst="rect">
            <a:avLst/>
          </a:prstGeom>
          <a:blipFill dpi="0" rotWithShape="1">
            <a:blip r:embed="rId5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313898"/>
            <a:ext cx="91381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711388"/>
            <a:ext cx="91381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Any 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Q</a:t>
            </a:r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</a:t>
            </a:r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</a:t>
            </a:r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o</a:t>
            </a:r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</a:t>
            </a:r>
            <a:r>
              <a:rPr lang="en-US" sz="115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</a:t>
            </a:r>
            <a:r>
              <a:rPr lang="en-US" sz="115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312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" y="0"/>
            <a:ext cx="9138127" cy="6857999"/>
          </a:xfrm>
          <a:prstGeom prst="rect">
            <a:avLst/>
          </a:prstGeom>
          <a:blipFill dpi="0"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84" r="-4516" b="-28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28972"/>
              </p:ext>
            </p:extLst>
          </p:nvPr>
        </p:nvGraphicFramePr>
        <p:xfrm>
          <a:off x="2" y="982410"/>
          <a:ext cx="9143999" cy="488943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52131">
                  <a:extLst>
                    <a:ext uri="{9D8B030D-6E8A-4147-A177-3AD203B41FA5}">
                      <a16:colId xmlns="" xmlns:a16="http://schemas.microsoft.com/office/drawing/2014/main" val="3390074152"/>
                    </a:ext>
                  </a:extLst>
                </a:gridCol>
                <a:gridCol w="6591868">
                  <a:extLst>
                    <a:ext uri="{9D8B030D-6E8A-4147-A177-3AD203B41FA5}">
                      <a16:colId xmlns="" xmlns:a16="http://schemas.microsoft.com/office/drawing/2014/main" val="2241224994"/>
                    </a:ext>
                  </a:extLst>
                </a:gridCol>
              </a:tblGrid>
              <a:tr h="63059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Time</a:t>
                      </a:r>
                      <a:endParaRPr lang="en-US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0" u="none" strike="noStrike" cap="none" dirty="0" smtClean="0">
                          <a:solidFill>
                            <a:schemeClr val="lt1"/>
                          </a:solidFill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  <a:sym typeface="Arial"/>
                        </a:rPr>
                        <a:t>Topics</a:t>
                      </a:r>
                      <a:endParaRPr lang="en-US" sz="3200" b="1" i="0" u="none" strike="noStrike" cap="none" dirty="0">
                        <a:solidFill>
                          <a:schemeClr val="lt1"/>
                        </a:solidFill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3127489"/>
                  </a:ext>
                </a:extLst>
              </a:tr>
              <a:tr h="53559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9:30 AM to 10:30 AM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DATA</a:t>
                      </a:r>
                      <a:r>
                        <a:rPr lang="en-US" sz="1800" baseline="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TYPES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0441323"/>
                  </a:ext>
                </a:extLst>
              </a:tr>
              <a:tr h="53559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10:30 AM – 11:30 AM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REPORTS</a:t>
                      </a:r>
                      <a:b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</a:b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53878023"/>
                  </a:ext>
                </a:extLst>
              </a:tr>
              <a:tr h="535592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11:30</a:t>
                      </a:r>
                      <a:r>
                        <a:rPr lang="en-GB" sz="1800" baseline="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AM – 12:30 PM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CORRESPONDENCE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739168"/>
                  </a:ext>
                </a:extLst>
              </a:tr>
              <a:tr h="57326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12:30</a:t>
                      </a:r>
                      <a:r>
                        <a:rPr lang="en-GB" sz="1800" baseline="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PM – 1:30 PM </a:t>
                      </a:r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LUNCH BREAK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4251006"/>
                  </a:ext>
                </a:extLst>
              </a:tr>
              <a:tr h="57326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1:30 PM</a:t>
                      </a:r>
                      <a:r>
                        <a:rPr lang="en-US" sz="1800" baseline="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– 3:00 PM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INTRODUCTION TO INTEGRATION IN PEGA  APPLICATIONS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8447593"/>
                  </a:ext>
                </a:extLst>
              </a:tr>
              <a:tr h="517640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3:00</a:t>
                      </a:r>
                      <a:r>
                        <a:rPr lang="en-GB" sz="1800" baseline="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 PM – 3:30 PM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COFFEE BREAK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9145086"/>
                  </a:ext>
                </a:extLst>
              </a:tr>
              <a:tr h="51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3:30 PM – 5:30 PM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EXERCISE AND PRODUCT RULE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68000"/>
                      </a:srgbClr>
                    </a:solidFill>
                  </a:tcPr>
                </a:tc>
              </a:tr>
              <a:tr h="34362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5:30PM – 6:00PM </a:t>
                      </a:r>
                      <a:endParaRPr lang="en-US" sz="1800" dirty="0"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>
                        <a:alpha val="6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dirty="0" smtClean="0"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Q&amp;A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>
                        <a:alpha val="68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73558" y="220589"/>
            <a:ext cx="7055893" cy="66745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Day 3</a:t>
            </a:r>
            <a:r>
              <a:rPr lang="en-US" sz="48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- </a:t>
            </a:r>
            <a:r>
              <a:rPr lang="en-US" sz="48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Agenda &amp;  Introductions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5612">
            <a:off x="7134856" y="1031930"/>
            <a:ext cx="1859393" cy="18593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5984996"/>
            <a:ext cx="9143998" cy="873003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" y="6025028"/>
            <a:ext cx="1092517" cy="792936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81" y="6083942"/>
            <a:ext cx="1808328" cy="6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1034" y="-136478"/>
            <a:ext cx="7185546" cy="6796584"/>
          </a:xfrm>
          <a:prstGeom prst="rect">
            <a:avLst/>
          </a:prstGeom>
          <a:blipFill dpi="0" rotWithShape="1">
            <a:blip r:embed="rId2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95044"/>
            <a:ext cx="22771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Data Types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11495" y="-64267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9:30 AM – 10:30 AM </a:t>
            </a:r>
            <a:endParaRPr lang="en-US" sz="32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0" y="1577467"/>
            <a:ext cx="9144000" cy="155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Pega application collects, consume and process data that is important to a case. Data types uniquely define and hold data for your application.</a:t>
            </a:r>
          </a:p>
          <a:p>
            <a:r>
              <a:rPr lang="en-US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In simple words, Data type is just a class type which contains data instances.</a:t>
            </a:r>
          </a:p>
          <a:p>
            <a:endParaRPr lang="en-US" sz="32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160058"/>
            <a:ext cx="9144000" cy="25225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506" y="3202965"/>
            <a:ext cx="4356847" cy="24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1188" y="-136478"/>
            <a:ext cx="6455392" cy="6796584"/>
          </a:xfrm>
          <a:prstGeom prst="rect">
            <a:avLst/>
          </a:prstGeom>
          <a:blipFill dpi="0" rotWithShape="1">
            <a:blip r:embed="rId2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3805518" cy="612856"/>
          </a:xfrm>
        </p:spPr>
        <p:txBody>
          <a:bodyPr>
            <a:noAutofit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What is a Data type</a:t>
            </a:r>
            <a:endParaRPr lang="en-US" sz="6000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14852" y="916408"/>
            <a:ext cx="7784442" cy="212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It is a data layer for an application.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This data layer contains data instances specific to particular type.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Imagine a call center organization. We are customers to that organizations.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Now think and say “</a:t>
            </a:r>
            <a:r>
              <a:rPr lang="en-US" sz="2400" i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What can be the primary data type for that application</a:t>
            </a: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?” 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Yes, Customers.</a:t>
            </a:r>
          </a:p>
          <a:p>
            <a:pPr marL="3810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124" y="2854588"/>
            <a:ext cx="5279724" cy="27189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5970" y="3161951"/>
            <a:ext cx="38702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Now In this case I can have a data type as customers. I can have new properties, separate table and data pages to access.</a:t>
            </a:r>
          </a:p>
        </p:txBody>
      </p:sp>
    </p:spTree>
    <p:extLst>
      <p:ext uri="{BB962C8B-B14F-4D97-AF65-F5344CB8AC3E}">
        <p14:creationId xmlns:p14="http://schemas.microsoft.com/office/powerpoint/2010/main" val="37228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61312" y="-136478"/>
            <a:ext cx="6305267" cy="6796584"/>
          </a:xfrm>
          <a:prstGeom prst="rect">
            <a:avLst/>
          </a:prstGeom>
          <a:blipFill dpi="0" rotWithShape="1">
            <a:blip r:embed="rId2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8" y="5917202"/>
            <a:ext cx="1023582" cy="742904"/>
          </a:xfrm>
          <a:prstGeom prst="rect">
            <a:avLst/>
          </a:prstGeom>
          <a:effectLst>
            <a:glow>
              <a:schemeClr val="bg1"/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375312" y="1586955"/>
            <a:ext cx="5904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REPORTS </a:t>
            </a:r>
            <a:r>
              <a:rPr lang="en-GB" sz="60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DEFINITION IN PEGA </a:t>
            </a:r>
            <a:endParaRPr lang="en-US" sz="6000" b="1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891" y="21471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10:30AM – 11:30AM  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74710" y="0"/>
            <a:ext cx="6591869" cy="6660106"/>
          </a:xfrm>
          <a:prstGeom prst="rect">
            <a:avLst/>
          </a:prstGeom>
          <a:blipFill dpi="0"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-215149" y="76756"/>
            <a:ext cx="3992363" cy="570477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</a:t>
            </a:r>
            <a:endParaRPr lang="en-US" sz="4000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0" y="647233"/>
            <a:ext cx="9144000" cy="5722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is a User-friendly version of connect-</a:t>
            </a:r>
            <a:r>
              <a:rPr lang="en-US" sz="2400" dirty="0" err="1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sql</a:t>
            </a: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rule.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Note: </a:t>
            </a:r>
            <a:r>
              <a:rPr lang="en-US" sz="2400" i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can only be used to browse the record from the database table. It can not be used to alter / update / delete the records.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3518214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What is Report Definition rule?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 </a:t>
            </a: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Rule Generates SQL Query to retrieve data rom the database tale and can generate HTML to display the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supports chart and can be used in dashboard reports.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</a:t>
            </a:r>
            <a:r>
              <a:rPr lang="en-US" sz="2400" b="1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definition </a:t>
            </a: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can retrieve data from two or more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 support parameter and can be rendered dynamically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15" y="1246749"/>
            <a:ext cx="2627596" cy="26275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1989984"/>
            <a:ext cx="89665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Where </a:t>
            </a:r>
            <a:r>
              <a:rPr lang="en-US" sz="2400" b="1" u="sng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can we refer a </a:t>
            </a:r>
            <a:r>
              <a:rPr lang="en-US" sz="24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</a:t>
            </a:r>
            <a:r>
              <a:rPr lang="en-US" sz="2400" b="1" u="sng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</a:t>
            </a:r>
            <a:r>
              <a:rPr lang="en-US" sz="24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efinition </a:t>
            </a:r>
            <a:r>
              <a:rPr lang="en-US" sz="2400" b="1" u="sng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rule?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Data </a:t>
            </a:r>
            <a:r>
              <a:rPr lang="en-US" sz="24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Page - as a source to Fetch multiple results (page list)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Used in many UI Control - repeating grid, List, autocomplete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Called from Activity: Rule-</a:t>
            </a:r>
            <a:r>
              <a:rPr lang="en-US" sz="2400" dirty="0" err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obj</a:t>
            </a:r>
            <a:r>
              <a:rPr lang="en-US" sz="24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-</a:t>
            </a:r>
            <a:r>
              <a:rPr lang="en-US" sz="2400" dirty="0" err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reportdefinition.pxRetreieveReportData</a:t>
            </a:r>
            <a:endParaRPr lang="en-US" sz="2400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681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05317" y="0"/>
            <a:ext cx="6769290" cy="6660106"/>
          </a:xfrm>
          <a:prstGeom prst="rect">
            <a:avLst/>
          </a:prstGeom>
          <a:blipFill dpi="0"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82120"/>
            <a:ext cx="9144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Applications often support multiple types of users, such as case workers and managers.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Each type of user interacts with the application in a unique manner. For example, case workers create and process cases, while managers track the progress of cases.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Each type of user needs access to tools and features that support their role in case processing.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4" y="6057018"/>
            <a:ext cx="1054651" cy="765454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50" y="5993599"/>
            <a:ext cx="2050322" cy="765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7392"/>
            <a:ext cx="2205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User Portal</a:t>
            </a:r>
            <a:endParaRPr lang="en-US" sz="4000" b="1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955258"/>
            <a:ext cx="9144000" cy="2939394"/>
          </a:xfrm>
          <a:prstGeom prst="rect">
            <a:avLst/>
          </a:prstGeom>
          <a:solidFill>
            <a:srgbClr val="F2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087" y="2955258"/>
            <a:ext cx="6985747" cy="29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31000">
              <a:srgbClr val="837F15"/>
            </a:gs>
            <a:gs pos="100000">
              <a:srgbClr val="063E2A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74710" y="0"/>
            <a:ext cx="6769290" cy="6660106"/>
          </a:xfrm>
          <a:prstGeom prst="rect">
            <a:avLst/>
          </a:prstGeom>
          <a:blipFill dpi="0" rotWithShape="1">
            <a:blip r:embed="rId2">
              <a:alphaModFix amt="5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" r="-31470" b="-23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1046"/>
            <a:ext cx="9144000" cy="1146954"/>
          </a:xfrm>
          <a:prstGeom prst="rect">
            <a:avLst/>
          </a:prstGeom>
          <a:solidFill>
            <a:schemeClr val="accent6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9" y="5711046"/>
            <a:ext cx="1307626" cy="949060"/>
          </a:xfrm>
          <a:prstGeom prst="rect">
            <a:avLst/>
          </a:prstGeom>
          <a:effectLst>
            <a:glow>
              <a:schemeClr val="bg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3" y="5852072"/>
            <a:ext cx="2164376" cy="80803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402" y="253692"/>
            <a:ext cx="3499261" cy="518726"/>
          </a:xfrm>
        </p:spPr>
        <p:txBody>
          <a:bodyPr>
            <a:noAutofit/>
          </a:bodyPr>
          <a:lstStyle/>
          <a:p>
            <a:pPr algn="ctr"/>
            <a:r>
              <a:rPr lang="en-US" b="1" u="sng" dirty="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Report Definition</a:t>
            </a:r>
            <a:endParaRPr lang="en-US" u="sng" dirty="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088847"/>
            <a:ext cx="9144000" cy="21907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956" y="1088847"/>
            <a:ext cx="6918087" cy="21907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3366024"/>
            <a:ext cx="9143999" cy="228815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956" y="3355748"/>
            <a:ext cx="6918088" cy="22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1012</Words>
  <Application>Microsoft Office PowerPoint</Application>
  <PresentationFormat>On-screen Show (4:3)</PresentationFormat>
  <Paragraphs>125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Sakkal Majalla</vt:lpstr>
      <vt:lpstr>Wingdings</vt:lpstr>
      <vt:lpstr>Office Theme</vt:lpstr>
      <vt:lpstr>PowerPoint Presentation</vt:lpstr>
      <vt:lpstr>PowerPoint Presentation</vt:lpstr>
      <vt:lpstr> Day 3- Agenda &amp;  Introductions</vt:lpstr>
      <vt:lpstr>PowerPoint Presentation</vt:lpstr>
      <vt:lpstr>What is a Data type</vt:lpstr>
      <vt:lpstr>PowerPoint Presentation</vt:lpstr>
      <vt:lpstr>Report Definition </vt:lpstr>
      <vt:lpstr>PowerPoint Presentation</vt:lpstr>
      <vt:lpstr>Report Definition</vt:lpstr>
      <vt:lpstr>Filter Condition in Reports</vt:lpstr>
      <vt:lpstr>PowerPoint Presentation</vt:lpstr>
      <vt:lpstr>Correspondence  </vt:lpstr>
      <vt:lpstr>PowerPoint Presentation</vt:lpstr>
      <vt:lpstr>PowerPoint Presentation</vt:lpstr>
      <vt:lpstr>PowerPoint Presentation</vt:lpstr>
      <vt:lpstr>Introduction to Integration </vt:lpstr>
      <vt:lpstr>CONNECTORS</vt:lpstr>
      <vt:lpstr>How Connectors exchange data</vt:lpstr>
      <vt:lpstr>Services</vt:lpstr>
      <vt:lpstr> How Services exchange data</vt:lpstr>
      <vt:lpstr>PowerPoint Presentation</vt:lpstr>
      <vt:lpstr>PowerPoint Presentation</vt:lpstr>
      <vt:lpstr>Create a SOAP Service</vt:lpstr>
      <vt:lpstr>PowerPoint Presentation</vt:lpstr>
      <vt:lpstr>Creating a SOAP service using the Service Wizard</vt:lpstr>
      <vt:lpstr>Introduction to Migrating an Application</vt:lpstr>
      <vt:lpstr>Introduction to Migrating an Application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 Nair</dc:creator>
  <cp:lastModifiedBy>Rakesh Nair</cp:lastModifiedBy>
  <cp:revision>57</cp:revision>
  <dcterms:created xsi:type="dcterms:W3CDTF">2020-02-24T06:01:28Z</dcterms:created>
  <dcterms:modified xsi:type="dcterms:W3CDTF">2020-03-05T11:08:39Z</dcterms:modified>
</cp:coreProperties>
</file>